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  <p:sldMasterId id="2147483814" r:id="rId2"/>
  </p:sldMasterIdLst>
  <p:notesMasterIdLst>
    <p:notesMasterId r:id="rId12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669088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B7714E-62F0-7D94-9846-B4A181BBA6A2}" name="Janssen, Renske" initials="JR" userId="S::Renske.Janssen@beesel.nl::05c80eb1-534b-42e1-9db9-22fa7ecabe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2" autoAdjust="0"/>
    <p:restoredTop sz="91969" autoAdjust="0"/>
  </p:normalViewPr>
  <p:slideViewPr>
    <p:cSldViewPr>
      <p:cViewPr varScale="1">
        <p:scale>
          <a:sx n="101" d="100"/>
          <a:sy n="101" d="100"/>
        </p:scale>
        <p:origin x="141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33EB386-9A56-9746-8470-21CCAA0717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4677308-3B4C-B244-8C28-9889DDB92A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E1EE3C-5E09-1A48-8C74-5306852A94CF}" type="datetimeFigureOut">
              <a:rPr lang="nl-NL"/>
              <a:pPr>
                <a:defRPr/>
              </a:pPr>
              <a:t>30-11-2022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FFE6B799-56CF-B645-9D3C-403F0B4849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C2C0D378-BEFC-A346-AA86-E8106AFA4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453379-1F01-414D-B06E-398611A924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A1E802-9D87-5149-8999-8B0072F84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840361-C4F2-1F4F-A417-11AF154BAFE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14554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nl-NL" altLang="nl-NL" dirty="0"/>
          </a:p>
        </p:txBody>
      </p:sp>
      <p:sp>
        <p:nvSpPr>
          <p:cNvPr id="41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BB1B03C-4298-4A7C-98B7-CC21158A4471}" type="slidenum">
              <a:rPr lang="nl-NL" altLang="nl-N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48152-76C1-42B0-ACC0-668BE2EF4E49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>
            <a:extLst>
              <a:ext uri="{FF2B5EF4-FFF2-40B4-BE49-F238E27FC236}">
                <a16:creationId xmlns:a16="http://schemas.microsoft.com/office/drawing/2014/main" id="{634D5A8C-0D94-2848-9726-0FC3CD298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"/>
            <a:ext cx="2519363" cy="1165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3600451"/>
            <a:ext cx="78232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A555B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4E0472A-1BBD-9245-84AB-FB3F8373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013B-92F7-E14A-A152-4A9658005EBE}" type="datetimeFigureOut">
              <a:rPr lang="nl-NL">
                <a:solidFill>
                  <a:srgbClr val="FF6219">
                    <a:tint val="75000"/>
                  </a:srgbClr>
                </a:solidFill>
              </a:rPr>
              <a:pPr>
                <a:defRPr/>
              </a:pPr>
              <a:t>30-11-2022</a:t>
            </a:fld>
            <a:endParaRPr lang="nl-NL">
              <a:solidFill>
                <a:srgbClr val="FF6219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CABEF4C-C458-8B4A-A534-838E863F2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6219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F2A256D-AB1C-5747-8613-5908D3BC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E2476-2605-BD45-899E-6C32F5F7E3F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9715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3B7DD5-5AD3-474A-A4F8-50CAAE49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D3975-1D2A-7747-ABEE-28759D58287C}" type="datetimeFigureOut">
              <a:rPr lang="nl-NL">
                <a:solidFill>
                  <a:srgbClr val="FF6219">
                    <a:tint val="75000"/>
                  </a:srgbClr>
                </a:solidFill>
              </a:rPr>
              <a:pPr>
                <a:defRPr/>
              </a:pPr>
              <a:t>30-11-2022</a:t>
            </a:fld>
            <a:endParaRPr lang="nl-NL" dirty="0">
              <a:solidFill>
                <a:srgbClr val="FF6219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FC34A7-5520-524F-8496-BA9DF11C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6219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EF7D5F-00B5-C849-B314-E11B90C6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F56A8-0DC5-204A-8321-A44F0D47274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0192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C3C896B-AA8A-7C4A-963B-ED3CEB30419B}"/>
              </a:ext>
            </a:extLst>
          </p:cNvPr>
          <p:cNvSpPr/>
          <p:nvPr userDrawn="1"/>
        </p:nvSpPr>
        <p:spPr>
          <a:xfrm>
            <a:off x="192089" y="2"/>
            <a:ext cx="2303463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CB1C24-F0C4-EC46-9E89-577326B5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CDF461D-9C68-5546-9024-854203B23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5738"/>
            <a:ext cx="10972800" cy="432047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2">
            <a:extLst>
              <a:ext uri="{FF2B5EF4-FFF2-40B4-BE49-F238E27FC236}">
                <a16:creationId xmlns:a16="http://schemas.microsoft.com/office/drawing/2014/main" id="{EA1E2CB3-93BD-1246-81EF-7D354A18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E489-7468-3A44-A502-376AAB159E75}" type="datetimeFigureOut">
              <a:rPr lang="nl-NL">
                <a:solidFill>
                  <a:srgbClr val="FF6219">
                    <a:tint val="75000"/>
                  </a:srgbClr>
                </a:solidFill>
              </a:rPr>
              <a:pPr>
                <a:defRPr/>
              </a:pPr>
              <a:t>30-11-2022</a:t>
            </a:fld>
            <a:endParaRPr lang="nl-NL" dirty="0">
              <a:solidFill>
                <a:srgbClr val="FF6219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7CEE4CB1-EB24-3940-83D5-83E64803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6219">
                  <a:tint val="75000"/>
                </a:srgbClr>
              </a:solidFill>
            </a:endParaRPr>
          </a:p>
        </p:txBody>
      </p:sp>
      <p:sp>
        <p:nvSpPr>
          <p:cNvPr id="8" name="Tijdelijke aanduiding voor dianummer 4">
            <a:extLst>
              <a:ext uri="{FF2B5EF4-FFF2-40B4-BE49-F238E27FC236}">
                <a16:creationId xmlns:a16="http://schemas.microsoft.com/office/drawing/2014/main" id="{C5297225-705A-074E-9BC8-933B67A0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FC69-8C96-124B-9DC3-9F470DF111D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0882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>
            <a:extLst>
              <a:ext uri="{FF2B5EF4-FFF2-40B4-BE49-F238E27FC236}">
                <a16:creationId xmlns:a16="http://schemas.microsoft.com/office/drawing/2014/main" id="{634D5A8C-0D94-2848-9726-0FC3CD298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"/>
            <a:ext cx="2519363" cy="1165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3600451"/>
            <a:ext cx="78232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A555B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4E0472A-1BBD-9245-84AB-FB3F8373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013B-92F7-E14A-A152-4A9658005EBE}" type="datetimeFigureOut">
              <a:rPr lang="nl-NL">
                <a:solidFill>
                  <a:srgbClr val="FF6219">
                    <a:tint val="75000"/>
                  </a:srgbClr>
                </a:solidFill>
              </a:rPr>
              <a:pPr>
                <a:defRPr/>
              </a:pPr>
              <a:t>30-11-2022</a:t>
            </a:fld>
            <a:endParaRPr lang="nl-NL">
              <a:solidFill>
                <a:srgbClr val="FF6219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CABEF4C-C458-8B4A-A534-838E863F2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6219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F2A256D-AB1C-5747-8613-5908D3BC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E2476-2605-BD45-899E-6C32F5F7E3F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8792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3B7DD5-5AD3-474A-A4F8-50CAAE49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D3975-1D2A-7747-ABEE-28759D58287C}" type="datetimeFigureOut">
              <a:rPr lang="nl-NL">
                <a:solidFill>
                  <a:srgbClr val="FF6219">
                    <a:tint val="75000"/>
                  </a:srgbClr>
                </a:solidFill>
              </a:rPr>
              <a:pPr>
                <a:defRPr/>
              </a:pPr>
              <a:t>30-11-2022</a:t>
            </a:fld>
            <a:endParaRPr lang="nl-NL" dirty="0">
              <a:solidFill>
                <a:srgbClr val="FF6219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FC34A7-5520-524F-8496-BA9DF11C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6219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EF7D5F-00B5-C849-B314-E11B90C6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F56A8-0DC5-204A-8321-A44F0D47274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6348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C3C896B-AA8A-7C4A-963B-ED3CEB30419B}"/>
              </a:ext>
            </a:extLst>
          </p:cNvPr>
          <p:cNvSpPr/>
          <p:nvPr userDrawn="1"/>
        </p:nvSpPr>
        <p:spPr>
          <a:xfrm>
            <a:off x="192089" y="2"/>
            <a:ext cx="2303463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CB1C24-F0C4-EC46-9E89-577326B5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CDF461D-9C68-5546-9024-854203B23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5738"/>
            <a:ext cx="10972800" cy="432047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2">
            <a:extLst>
              <a:ext uri="{FF2B5EF4-FFF2-40B4-BE49-F238E27FC236}">
                <a16:creationId xmlns:a16="http://schemas.microsoft.com/office/drawing/2014/main" id="{EA1E2CB3-93BD-1246-81EF-7D354A18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E489-7468-3A44-A502-376AAB159E75}" type="datetimeFigureOut">
              <a:rPr lang="nl-NL">
                <a:solidFill>
                  <a:srgbClr val="FF6219">
                    <a:tint val="75000"/>
                  </a:srgbClr>
                </a:solidFill>
              </a:rPr>
              <a:pPr>
                <a:defRPr/>
              </a:pPr>
              <a:t>30-11-2022</a:t>
            </a:fld>
            <a:endParaRPr lang="nl-NL" dirty="0">
              <a:solidFill>
                <a:srgbClr val="FF6219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7CEE4CB1-EB24-3940-83D5-83E64803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6219">
                  <a:tint val="75000"/>
                </a:srgbClr>
              </a:solidFill>
            </a:endParaRPr>
          </a:p>
        </p:txBody>
      </p:sp>
      <p:sp>
        <p:nvSpPr>
          <p:cNvPr id="8" name="Tijdelijke aanduiding voor dianummer 4">
            <a:extLst>
              <a:ext uri="{FF2B5EF4-FFF2-40B4-BE49-F238E27FC236}">
                <a16:creationId xmlns:a16="http://schemas.microsoft.com/office/drawing/2014/main" id="{C5297225-705A-074E-9BC8-933B67A0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FC69-8C96-124B-9DC3-9F470DF111D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0884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A810D693-252B-694F-889C-08CFF93E0D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109665"/>
            <a:ext cx="10972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AA02CB6F-0BCB-DB41-BE66-B75B307FB0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046290"/>
            <a:ext cx="109728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74880C-6CC5-2A4F-9541-E194C2278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F5FFFA-E965-2E48-B8B3-0490AA5CDFAE}" type="datetimeFigureOut">
              <a:rPr lang="nl-NL">
                <a:solidFill>
                  <a:srgbClr val="FF6219">
                    <a:tint val="75000"/>
                  </a:srgbClr>
                </a:solidFill>
              </a:rPr>
              <a:pPr>
                <a:defRPr/>
              </a:pPr>
              <a:t>30-11-2022</a:t>
            </a:fld>
            <a:endParaRPr lang="nl-NL" dirty="0">
              <a:solidFill>
                <a:srgbClr val="FF6219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BFEA94-C23F-184A-8861-194B78907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srgbClr val="FF6219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40826E-346C-5D46-AC3C-197FFE968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9E8B"/>
                </a:solidFill>
              </a:defRPr>
            </a:lvl1pPr>
          </a:lstStyle>
          <a:p>
            <a:pPr>
              <a:defRPr/>
            </a:pPr>
            <a:fld id="{99EE5450-DA84-BD4E-831F-F1CE61705C9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1031" name="Afbeelding 5">
            <a:extLst>
              <a:ext uri="{FF2B5EF4-FFF2-40B4-BE49-F238E27FC236}">
                <a16:creationId xmlns:a16="http://schemas.microsoft.com/office/drawing/2014/main" id="{00B33FA5-5766-B94B-8C43-5D5F00D7581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7" y="0"/>
            <a:ext cx="91916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Afbeelding 2">
            <a:extLst>
              <a:ext uri="{FF2B5EF4-FFF2-40B4-BE49-F238E27FC236}">
                <a16:creationId xmlns:a16="http://schemas.microsoft.com/office/drawing/2014/main" id="{B69EFE37-C045-8F4B-8D4D-B684ADE22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5877"/>
            <a:ext cx="17272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96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EF7A0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F7A06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F7A06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F7A06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F7A06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A810D693-252B-694F-889C-08CFF93E0D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109665"/>
            <a:ext cx="10972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AA02CB6F-0BCB-DB41-BE66-B75B307FB0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046290"/>
            <a:ext cx="109728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74880C-6CC5-2A4F-9541-E194C2278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F5FFFA-E965-2E48-B8B3-0490AA5CDFAE}" type="datetimeFigureOut">
              <a:rPr lang="nl-NL">
                <a:solidFill>
                  <a:srgbClr val="FF6219">
                    <a:tint val="75000"/>
                  </a:srgbClr>
                </a:solidFill>
              </a:rPr>
              <a:pPr>
                <a:defRPr/>
              </a:pPr>
              <a:t>30-11-2022</a:t>
            </a:fld>
            <a:endParaRPr lang="nl-NL" dirty="0">
              <a:solidFill>
                <a:srgbClr val="FF6219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BFEA94-C23F-184A-8861-194B78907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srgbClr val="FF6219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40826E-346C-5D46-AC3C-197FFE968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9E8B"/>
                </a:solidFill>
              </a:defRPr>
            </a:lvl1pPr>
          </a:lstStyle>
          <a:p>
            <a:pPr>
              <a:defRPr/>
            </a:pPr>
            <a:fld id="{99EE5450-DA84-BD4E-831F-F1CE61705C9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1031" name="Afbeelding 5">
            <a:extLst>
              <a:ext uri="{FF2B5EF4-FFF2-40B4-BE49-F238E27FC236}">
                <a16:creationId xmlns:a16="http://schemas.microsoft.com/office/drawing/2014/main" id="{00B33FA5-5766-B94B-8C43-5D5F00D7581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7" y="0"/>
            <a:ext cx="91916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Afbeelding 2">
            <a:extLst>
              <a:ext uri="{FF2B5EF4-FFF2-40B4-BE49-F238E27FC236}">
                <a16:creationId xmlns:a16="http://schemas.microsoft.com/office/drawing/2014/main" id="{B69EFE37-C045-8F4B-8D4D-B684ADE22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5877"/>
            <a:ext cx="17272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27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EF7A0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F7A06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F7A06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F7A06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F7A06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tephan@wijontwikkelensamen.nl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7E004F1-34C8-45DD-96C2-5E2072289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845" y="980728"/>
            <a:ext cx="8522843" cy="5916469"/>
          </a:xfrm>
          <a:prstGeom prst="rect">
            <a:avLst/>
          </a:prstGeom>
        </p:spPr>
      </p:pic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84749" y="2144157"/>
            <a:ext cx="3456384" cy="1470025"/>
          </a:xfrm>
        </p:spPr>
        <p:txBody>
          <a:bodyPr/>
          <a:lstStyle/>
          <a:p>
            <a:pPr eaLnBrk="1" hangingPunct="1"/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Woningbouw </a:t>
            </a:r>
            <a:b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400" dirty="0" err="1">
                <a:latin typeface="Arial" panose="020B0604020202020204" pitchFamily="34" charset="0"/>
                <a:cs typeface="Arial" panose="020B0604020202020204" pitchFamily="34" charset="0"/>
              </a:rPr>
              <a:t>Heijackerstraat</a:t>
            </a:r>
            <a:endParaRPr lang="nl-NL" altLang="nl-NL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Ondertitel 2"/>
          <p:cNvSpPr>
            <a:spLocks noGrp="1"/>
          </p:cNvSpPr>
          <p:nvPr>
            <p:ph type="subTitle" idx="1"/>
          </p:nvPr>
        </p:nvSpPr>
        <p:spPr>
          <a:xfrm>
            <a:off x="284749" y="3754296"/>
            <a:ext cx="8534400" cy="369332"/>
          </a:xfrm>
        </p:spPr>
        <p:txBody>
          <a:bodyPr/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Keuzes in de verdere ontwikkeling 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29 november 2022 </a:t>
            </a:r>
          </a:p>
          <a:p>
            <a:pPr eaLnBrk="1" hangingPunct="1"/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Rechthoek 1"/>
          <p:cNvSpPr>
            <a:spLocks noChangeArrowheads="1"/>
          </p:cNvSpPr>
          <p:nvPr/>
        </p:nvSpPr>
        <p:spPr bwMode="auto">
          <a:xfrm>
            <a:off x="3604685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FF62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6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Opgehaalde concrete behoefte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2204864"/>
            <a:ext cx="10972800" cy="4166468"/>
          </a:xfrm>
        </p:spPr>
        <p:txBody>
          <a:bodyPr/>
          <a:lstStyle/>
          <a:p>
            <a:pPr marL="0" indent="0">
              <a:buNone/>
            </a:pPr>
            <a:endParaRPr lang="nl-NL" sz="1050" dirty="0"/>
          </a:p>
          <a:p>
            <a:pPr marL="0" indent="0">
              <a:buNone/>
            </a:pPr>
            <a:endParaRPr lang="nl-NL" sz="1050" dirty="0"/>
          </a:p>
          <a:p>
            <a:pPr marL="0" indent="0">
              <a:buNone/>
            </a:pPr>
            <a:endParaRPr lang="nl-NL" sz="1050" dirty="0"/>
          </a:p>
          <a:p>
            <a:pPr marL="0" indent="0">
              <a:buNone/>
            </a:pPr>
            <a:endParaRPr lang="nl-NL" sz="1050" dirty="0"/>
          </a:p>
          <a:p>
            <a:pPr marL="0" indent="0">
              <a:buNone/>
            </a:pPr>
            <a:endParaRPr lang="nl-NL" sz="1050" dirty="0"/>
          </a:p>
          <a:p>
            <a:pPr marL="0" indent="0">
              <a:buNone/>
            </a:pPr>
            <a:endParaRPr lang="nl-NL" sz="1050" dirty="0"/>
          </a:p>
          <a:p>
            <a:pPr marL="0" indent="0">
              <a:buNone/>
            </a:pPr>
            <a:endParaRPr lang="nl-NL" sz="1050" dirty="0"/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In totaal hebben 34 personen hun interesse kenbaar gemaakt </a:t>
            </a:r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in enkele gevallen is nog niet 100% duidelijk om welk woningtype het gaat. </a:t>
            </a:r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Bovenstaande tabel geeft een vertaling van de behoefte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Om invulling te geven aan de behoefte is gekozen voor een flexibele kavelindeling waarop diverse woningtypen passen bv 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kavels voor vrijstaand en/of 2^1 kap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Kavels voor starters en/of levensloopbestendig</a:t>
            </a:r>
          </a:p>
          <a:p>
            <a:pPr marL="0" indent="0" eaLnBrk="1" hangingPunct="1">
              <a:buNone/>
              <a:defRPr/>
            </a:pPr>
            <a:endParaRPr lang="nl-NL" alt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buFont typeface="Arial" charset="0"/>
              <a:buNone/>
              <a:defRPr/>
            </a:pPr>
            <a:endParaRPr lang="nl-NL" altLang="nl-NL" sz="1400" dirty="0">
              <a:solidFill>
                <a:srgbClr val="5E6A7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FDEEECF-70F3-4BE9-95A2-71D2D5B59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844824"/>
            <a:ext cx="944352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0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55C56-A68D-4534-9749-88B40E39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8470"/>
            <a:ext cx="10972800" cy="936625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Kavelverdeling</a:t>
            </a:r>
          </a:p>
        </p:txBody>
      </p:sp>
      <p:pic>
        <p:nvPicPr>
          <p:cNvPr id="19" name="Tijdelijke aanduiding voor inhoud 3">
            <a:extLst>
              <a:ext uri="{FF2B5EF4-FFF2-40B4-BE49-F238E27FC236}">
                <a16:creationId xmlns:a16="http://schemas.microsoft.com/office/drawing/2014/main" id="{9FD5F3FE-9105-42F7-9613-763DCEF86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4481"/>
            <a:ext cx="7610985" cy="5283199"/>
          </a:xfrm>
          <a:prstGeom prst="rect">
            <a:avLst/>
          </a:prstGeom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B818F407-A691-4FEB-9B1D-8904FB77DAD5}"/>
              </a:ext>
            </a:extLst>
          </p:cNvPr>
          <p:cNvGrpSpPr/>
          <p:nvPr/>
        </p:nvGrpSpPr>
        <p:grpSpPr>
          <a:xfrm>
            <a:off x="3247568" y="2408043"/>
            <a:ext cx="3814619" cy="2355274"/>
            <a:chOff x="3389745" y="2087417"/>
            <a:chExt cx="3814619" cy="2355274"/>
          </a:xfrm>
        </p:grpSpPr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C8A0EEC9-09DB-4B7C-895F-A39CDCC35889}"/>
                </a:ext>
              </a:extLst>
            </p:cNvPr>
            <p:cNvSpPr/>
            <p:nvPr/>
          </p:nvSpPr>
          <p:spPr>
            <a:xfrm>
              <a:off x="5049803" y="3104682"/>
              <a:ext cx="1060105" cy="1062861"/>
            </a:xfrm>
            <a:custGeom>
              <a:avLst/>
              <a:gdLst>
                <a:gd name="connsiteX0" fmla="*/ 389614 w 842838"/>
                <a:gd name="connsiteY0" fmla="*/ 0 h 858741"/>
                <a:gd name="connsiteX1" fmla="*/ 23854 w 842838"/>
                <a:gd name="connsiteY1" fmla="*/ 302150 h 858741"/>
                <a:gd name="connsiteX2" fmla="*/ 0 w 842838"/>
                <a:gd name="connsiteY2" fmla="*/ 349858 h 858741"/>
                <a:gd name="connsiteX3" fmla="*/ 103367 w 842838"/>
                <a:gd name="connsiteY3" fmla="*/ 453225 h 858741"/>
                <a:gd name="connsiteX4" fmla="*/ 333955 w 842838"/>
                <a:gd name="connsiteY4" fmla="*/ 659959 h 858741"/>
                <a:gd name="connsiteX5" fmla="*/ 453224 w 842838"/>
                <a:gd name="connsiteY5" fmla="*/ 858741 h 858741"/>
                <a:gd name="connsiteX6" fmla="*/ 842838 w 842838"/>
                <a:gd name="connsiteY6" fmla="*/ 604299 h 858741"/>
                <a:gd name="connsiteX7" fmla="*/ 389614 w 842838"/>
                <a:gd name="connsiteY7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838" h="858741">
                  <a:moveTo>
                    <a:pt x="389614" y="0"/>
                  </a:moveTo>
                  <a:lnTo>
                    <a:pt x="23854" y="302150"/>
                  </a:lnTo>
                  <a:lnTo>
                    <a:pt x="0" y="349858"/>
                  </a:lnTo>
                  <a:lnTo>
                    <a:pt x="103367" y="453225"/>
                  </a:lnTo>
                  <a:lnTo>
                    <a:pt x="333955" y="659959"/>
                  </a:lnTo>
                  <a:lnTo>
                    <a:pt x="453224" y="858741"/>
                  </a:lnTo>
                  <a:lnTo>
                    <a:pt x="842838" y="604299"/>
                  </a:lnTo>
                  <a:lnTo>
                    <a:pt x="389614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057BE38F-EBC5-4E53-8E4B-960A11C4ABE0}"/>
                </a:ext>
              </a:extLst>
            </p:cNvPr>
            <p:cNvSpPr/>
            <p:nvPr/>
          </p:nvSpPr>
          <p:spPr>
            <a:xfrm>
              <a:off x="6010848" y="2333479"/>
              <a:ext cx="1190321" cy="1259396"/>
            </a:xfrm>
            <a:custGeom>
              <a:avLst/>
              <a:gdLst>
                <a:gd name="connsiteX0" fmla="*/ 0 w 946205"/>
                <a:gd name="connsiteY0" fmla="*/ 270344 h 1017767"/>
                <a:gd name="connsiteX1" fmla="*/ 373711 w 946205"/>
                <a:gd name="connsiteY1" fmla="*/ 0 h 1017767"/>
                <a:gd name="connsiteX2" fmla="*/ 946205 w 946205"/>
                <a:gd name="connsiteY2" fmla="*/ 707666 h 1017767"/>
                <a:gd name="connsiteX3" fmla="*/ 564543 w 946205"/>
                <a:gd name="connsiteY3" fmla="*/ 1017767 h 1017767"/>
                <a:gd name="connsiteX4" fmla="*/ 0 w 946205"/>
                <a:gd name="connsiteY4" fmla="*/ 270344 h 101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205" h="1017767">
                  <a:moveTo>
                    <a:pt x="0" y="270344"/>
                  </a:moveTo>
                  <a:lnTo>
                    <a:pt x="373711" y="0"/>
                  </a:lnTo>
                  <a:lnTo>
                    <a:pt x="946205" y="707666"/>
                  </a:lnTo>
                  <a:lnTo>
                    <a:pt x="564543" y="1017767"/>
                  </a:lnTo>
                  <a:lnTo>
                    <a:pt x="0" y="270344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72C25F84-93CE-4EAC-AA78-A6108B52ED95}"/>
                </a:ext>
              </a:extLst>
            </p:cNvPr>
            <p:cNvSpPr/>
            <p:nvPr/>
          </p:nvSpPr>
          <p:spPr>
            <a:xfrm>
              <a:off x="4904408" y="3592874"/>
              <a:ext cx="643093" cy="849817"/>
            </a:xfrm>
            <a:custGeom>
              <a:avLst/>
              <a:gdLst>
                <a:gd name="connsiteX0" fmla="*/ 556592 w 556592"/>
                <a:gd name="connsiteY0" fmla="*/ 524786 h 699715"/>
                <a:gd name="connsiteX1" fmla="*/ 262393 w 556592"/>
                <a:gd name="connsiteY1" fmla="*/ 699715 h 699715"/>
                <a:gd name="connsiteX2" fmla="*/ 0 w 556592"/>
                <a:gd name="connsiteY2" fmla="*/ 500932 h 699715"/>
                <a:gd name="connsiteX3" fmla="*/ 143124 w 556592"/>
                <a:gd name="connsiteY3" fmla="*/ 0 h 699715"/>
                <a:gd name="connsiteX4" fmla="*/ 437322 w 556592"/>
                <a:gd name="connsiteY4" fmla="*/ 286247 h 699715"/>
                <a:gd name="connsiteX5" fmla="*/ 556592 w 556592"/>
                <a:gd name="connsiteY5" fmla="*/ 524786 h 69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6592" h="699715">
                  <a:moveTo>
                    <a:pt x="556592" y="524786"/>
                  </a:moveTo>
                  <a:lnTo>
                    <a:pt x="262393" y="699715"/>
                  </a:lnTo>
                  <a:lnTo>
                    <a:pt x="0" y="500932"/>
                  </a:lnTo>
                  <a:lnTo>
                    <a:pt x="143124" y="0"/>
                  </a:lnTo>
                  <a:lnTo>
                    <a:pt x="437322" y="286247"/>
                  </a:lnTo>
                  <a:lnTo>
                    <a:pt x="556592" y="524786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AA891D7F-AF28-4481-95C2-BD1C3AEA0128}"/>
                </a:ext>
              </a:extLst>
            </p:cNvPr>
            <p:cNvSpPr/>
            <p:nvPr/>
          </p:nvSpPr>
          <p:spPr>
            <a:xfrm>
              <a:off x="3389745" y="3415993"/>
              <a:ext cx="699813" cy="747619"/>
            </a:xfrm>
            <a:custGeom>
              <a:avLst/>
              <a:gdLst>
                <a:gd name="connsiteX0" fmla="*/ 516835 w 556592"/>
                <a:gd name="connsiteY0" fmla="*/ 604300 h 604300"/>
                <a:gd name="connsiteX1" fmla="*/ 556592 w 556592"/>
                <a:gd name="connsiteY1" fmla="*/ 294199 h 604300"/>
                <a:gd name="connsiteX2" fmla="*/ 357809 w 556592"/>
                <a:gd name="connsiteY2" fmla="*/ 0 h 604300"/>
                <a:gd name="connsiteX3" fmla="*/ 7952 w 556592"/>
                <a:gd name="connsiteY3" fmla="*/ 222637 h 604300"/>
                <a:gd name="connsiteX4" fmla="*/ 0 w 556592"/>
                <a:gd name="connsiteY4" fmla="*/ 333955 h 604300"/>
                <a:gd name="connsiteX5" fmla="*/ 39757 w 556592"/>
                <a:gd name="connsiteY5" fmla="*/ 461176 h 604300"/>
                <a:gd name="connsiteX6" fmla="*/ 159026 w 556592"/>
                <a:gd name="connsiteY6" fmla="*/ 572494 h 604300"/>
                <a:gd name="connsiteX7" fmla="*/ 381663 w 556592"/>
                <a:gd name="connsiteY7" fmla="*/ 596348 h 604300"/>
                <a:gd name="connsiteX8" fmla="*/ 516835 w 556592"/>
                <a:gd name="connsiteY8" fmla="*/ 604300 h 60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592" h="604300">
                  <a:moveTo>
                    <a:pt x="516835" y="604300"/>
                  </a:moveTo>
                  <a:lnTo>
                    <a:pt x="556592" y="294199"/>
                  </a:lnTo>
                  <a:lnTo>
                    <a:pt x="357809" y="0"/>
                  </a:lnTo>
                  <a:lnTo>
                    <a:pt x="7952" y="222637"/>
                  </a:lnTo>
                  <a:lnTo>
                    <a:pt x="0" y="333955"/>
                  </a:lnTo>
                  <a:lnTo>
                    <a:pt x="39757" y="461176"/>
                  </a:lnTo>
                  <a:lnTo>
                    <a:pt x="159026" y="572494"/>
                  </a:lnTo>
                  <a:lnTo>
                    <a:pt x="381663" y="596348"/>
                  </a:lnTo>
                  <a:lnTo>
                    <a:pt x="516835" y="604300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4CA9D69E-28E8-484E-8670-A403837047F5}"/>
                </a:ext>
              </a:extLst>
            </p:cNvPr>
            <p:cNvSpPr/>
            <p:nvPr/>
          </p:nvSpPr>
          <p:spPr>
            <a:xfrm>
              <a:off x="5650556" y="2087417"/>
              <a:ext cx="799672" cy="629698"/>
            </a:xfrm>
            <a:custGeom>
              <a:avLst/>
              <a:gdLst>
                <a:gd name="connsiteX0" fmla="*/ 182880 w 636104"/>
                <a:gd name="connsiteY0" fmla="*/ 508883 h 508883"/>
                <a:gd name="connsiteX1" fmla="*/ 636104 w 636104"/>
                <a:gd name="connsiteY1" fmla="*/ 166977 h 508883"/>
                <a:gd name="connsiteX2" fmla="*/ 500932 w 636104"/>
                <a:gd name="connsiteY2" fmla="*/ 0 h 508883"/>
                <a:gd name="connsiteX3" fmla="*/ 0 w 636104"/>
                <a:gd name="connsiteY3" fmla="*/ 111318 h 508883"/>
                <a:gd name="connsiteX4" fmla="*/ 15903 w 636104"/>
                <a:gd name="connsiteY4" fmla="*/ 286247 h 508883"/>
                <a:gd name="connsiteX5" fmla="*/ 182880 w 636104"/>
                <a:gd name="connsiteY5" fmla="*/ 508883 h 50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104" h="508883">
                  <a:moveTo>
                    <a:pt x="182880" y="508883"/>
                  </a:moveTo>
                  <a:lnTo>
                    <a:pt x="636104" y="166977"/>
                  </a:lnTo>
                  <a:lnTo>
                    <a:pt x="500932" y="0"/>
                  </a:lnTo>
                  <a:lnTo>
                    <a:pt x="0" y="111318"/>
                  </a:lnTo>
                  <a:lnTo>
                    <a:pt x="15903" y="286247"/>
                  </a:lnTo>
                  <a:lnTo>
                    <a:pt x="182880" y="508883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742DA734-169B-4E82-865D-99C505FCC7AC}"/>
                </a:ext>
              </a:extLst>
            </p:cNvPr>
            <p:cNvSpPr/>
            <p:nvPr/>
          </p:nvSpPr>
          <p:spPr>
            <a:xfrm>
              <a:off x="3809952" y="2520580"/>
              <a:ext cx="1870162" cy="1672905"/>
            </a:xfrm>
            <a:custGeom>
              <a:avLst/>
              <a:gdLst>
                <a:gd name="connsiteX0" fmla="*/ 850790 w 1486894"/>
                <a:gd name="connsiteY0" fmla="*/ 1351721 h 1351721"/>
                <a:gd name="connsiteX1" fmla="*/ 588397 w 1486894"/>
                <a:gd name="connsiteY1" fmla="*/ 1319916 h 1351721"/>
                <a:gd name="connsiteX2" fmla="*/ 206734 w 1486894"/>
                <a:gd name="connsiteY2" fmla="*/ 1311965 h 1351721"/>
                <a:gd name="connsiteX3" fmla="*/ 238539 w 1486894"/>
                <a:gd name="connsiteY3" fmla="*/ 1009815 h 1351721"/>
                <a:gd name="connsiteX4" fmla="*/ 0 w 1486894"/>
                <a:gd name="connsiteY4" fmla="*/ 699714 h 1351721"/>
                <a:gd name="connsiteX5" fmla="*/ 636104 w 1486894"/>
                <a:gd name="connsiteY5" fmla="*/ 278295 h 1351721"/>
                <a:gd name="connsiteX6" fmla="*/ 985962 w 1486894"/>
                <a:gd name="connsiteY6" fmla="*/ 15902 h 1351721"/>
                <a:gd name="connsiteX7" fmla="*/ 1121134 w 1486894"/>
                <a:gd name="connsiteY7" fmla="*/ 0 h 1351721"/>
                <a:gd name="connsiteX8" fmla="*/ 1208598 w 1486894"/>
                <a:gd name="connsiteY8" fmla="*/ 47708 h 1351721"/>
                <a:gd name="connsiteX9" fmla="*/ 1304014 w 1486894"/>
                <a:gd name="connsiteY9" fmla="*/ 111318 h 1351721"/>
                <a:gd name="connsiteX10" fmla="*/ 1383527 w 1486894"/>
                <a:gd name="connsiteY10" fmla="*/ 246490 h 1351721"/>
                <a:gd name="connsiteX11" fmla="*/ 1486894 w 1486894"/>
                <a:gd name="connsiteY11" fmla="*/ 389614 h 1351721"/>
                <a:gd name="connsiteX12" fmla="*/ 962108 w 1486894"/>
                <a:gd name="connsiteY12" fmla="*/ 747422 h 1351721"/>
                <a:gd name="connsiteX13" fmla="*/ 850790 w 1486894"/>
                <a:gd name="connsiteY13" fmla="*/ 1351721 h 135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6894" h="1351721">
                  <a:moveTo>
                    <a:pt x="850790" y="1351721"/>
                  </a:moveTo>
                  <a:lnTo>
                    <a:pt x="588397" y="1319916"/>
                  </a:lnTo>
                  <a:lnTo>
                    <a:pt x="206734" y="1311965"/>
                  </a:lnTo>
                  <a:lnTo>
                    <a:pt x="238539" y="1009815"/>
                  </a:lnTo>
                  <a:lnTo>
                    <a:pt x="0" y="699714"/>
                  </a:lnTo>
                  <a:lnTo>
                    <a:pt x="636104" y="278295"/>
                  </a:lnTo>
                  <a:lnTo>
                    <a:pt x="985962" y="15902"/>
                  </a:lnTo>
                  <a:lnTo>
                    <a:pt x="1121134" y="0"/>
                  </a:lnTo>
                  <a:lnTo>
                    <a:pt x="1208598" y="47708"/>
                  </a:lnTo>
                  <a:lnTo>
                    <a:pt x="1304014" y="111318"/>
                  </a:lnTo>
                  <a:lnTo>
                    <a:pt x="1383527" y="246490"/>
                  </a:lnTo>
                  <a:lnTo>
                    <a:pt x="1486894" y="389614"/>
                  </a:lnTo>
                  <a:lnTo>
                    <a:pt x="962108" y="747422"/>
                  </a:lnTo>
                  <a:lnTo>
                    <a:pt x="850790" y="1351721"/>
                  </a:lnTo>
                  <a:close/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7" name="Tekstvak 9">
              <a:extLst>
                <a:ext uri="{FF2B5EF4-FFF2-40B4-BE49-F238E27FC236}">
                  <a16:creationId xmlns:a16="http://schemas.microsoft.com/office/drawing/2014/main" id="{BCEEEFEA-DC0A-4CB7-A89D-A20F4079411E}"/>
                </a:ext>
              </a:extLst>
            </p:cNvPr>
            <p:cNvSpPr txBox="1"/>
            <p:nvPr/>
          </p:nvSpPr>
          <p:spPr>
            <a:xfrm>
              <a:off x="6870435" y="2904216"/>
              <a:ext cx="333929" cy="31445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l-NL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8" name="Tekstvak 10">
              <a:extLst>
                <a:ext uri="{FF2B5EF4-FFF2-40B4-BE49-F238E27FC236}">
                  <a16:creationId xmlns:a16="http://schemas.microsoft.com/office/drawing/2014/main" id="{B4EED188-9B09-44AE-872D-A1AFED1CB452}"/>
                </a:ext>
              </a:extLst>
            </p:cNvPr>
            <p:cNvSpPr txBox="1"/>
            <p:nvPr/>
          </p:nvSpPr>
          <p:spPr>
            <a:xfrm>
              <a:off x="5860659" y="3770542"/>
              <a:ext cx="349906" cy="31445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l-NL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9" name="Tekstvak 28">
            <a:extLst>
              <a:ext uri="{FF2B5EF4-FFF2-40B4-BE49-F238E27FC236}">
                <a16:creationId xmlns:a16="http://schemas.microsoft.com/office/drawing/2014/main" id="{E2056007-5B02-482F-BF3D-D8DBAFFF7D2A}"/>
              </a:ext>
            </a:extLst>
          </p:cNvPr>
          <p:cNvSpPr txBox="1"/>
          <p:nvPr/>
        </p:nvSpPr>
        <p:spPr>
          <a:xfrm>
            <a:off x="7464152" y="1619080"/>
            <a:ext cx="4727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l-N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vrije sector kavels alleen geschikt voor vrijstaande woning (opp. 430-500 m</a:t>
            </a:r>
            <a:r>
              <a:rPr lang="nl-NL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nl-NL" sz="16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nl-NL" sz="16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duo-kavels geschikt voor 2</a:t>
            </a:r>
            <a:r>
              <a:rPr lang="nl-NL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^</a:t>
            </a: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1-kap of vrijstaande woning. (opp. 680-800 m</a:t>
            </a:r>
            <a:r>
              <a:rPr lang="nl-NL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nl-NL" sz="16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nl-NL" sz="16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Blok geschikt voor rijwoningen en/of levensloopbestendige invulling</a:t>
            </a:r>
          </a:p>
          <a:p>
            <a:pPr lvl="0">
              <a:tabLst>
                <a:tab pos="360363" algn="l"/>
              </a:tabLst>
            </a:pP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opp. individuele kavels ca. 130-220 m</a:t>
            </a:r>
            <a:r>
              <a:rPr lang="nl-NL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tabLst>
                <a:tab pos="360363" algn="l"/>
              </a:tabLst>
            </a:pP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kavelblok ca. 950 m</a:t>
            </a:r>
            <a:r>
              <a:rPr lang="nl-NL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(afm. ca. 42 x 23 m)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nl-NL" sz="16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nl-NL" sz="16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361950" algn="l"/>
              </a:tabLst>
            </a:pP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-         Blok geschikt voor 5 rijwoningen (starters) </a:t>
            </a:r>
          </a:p>
          <a:p>
            <a:pPr>
              <a:tabLst>
                <a:tab pos="360363" algn="l"/>
              </a:tabLst>
            </a:pP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opp. individuele kavels ca. 120-180 m</a:t>
            </a:r>
            <a:r>
              <a:rPr lang="nl-NL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</a:p>
          <a:p>
            <a:pPr>
              <a:tabLst>
                <a:tab pos="360363" algn="l"/>
              </a:tabLst>
            </a:pP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kavelblok ca. 720 m</a:t>
            </a:r>
            <a:r>
              <a:rPr lang="nl-NL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nl-NL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(afm. </a:t>
            </a: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ca. 33 x 22 m)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nl-NL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737F28F8-B64C-4F14-9AB2-107CD728776B}"/>
              </a:ext>
            </a:extLst>
          </p:cNvPr>
          <p:cNvSpPr/>
          <p:nvPr/>
        </p:nvSpPr>
        <p:spPr>
          <a:xfrm>
            <a:off x="7785877" y="1604481"/>
            <a:ext cx="366935" cy="314849"/>
          </a:xfrm>
          <a:custGeom>
            <a:avLst/>
            <a:gdLst>
              <a:gd name="connsiteX0" fmla="*/ 182880 w 636104"/>
              <a:gd name="connsiteY0" fmla="*/ 508883 h 508883"/>
              <a:gd name="connsiteX1" fmla="*/ 636104 w 636104"/>
              <a:gd name="connsiteY1" fmla="*/ 166977 h 508883"/>
              <a:gd name="connsiteX2" fmla="*/ 500932 w 636104"/>
              <a:gd name="connsiteY2" fmla="*/ 0 h 508883"/>
              <a:gd name="connsiteX3" fmla="*/ 0 w 636104"/>
              <a:gd name="connsiteY3" fmla="*/ 111318 h 508883"/>
              <a:gd name="connsiteX4" fmla="*/ 15903 w 636104"/>
              <a:gd name="connsiteY4" fmla="*/ 286247 h 508883"/>
              <a:gd name="connsiteX5" fmla="*/ 182880 w 636104"/>
              <a:gd name="connsiteY5" fmla="*/ 508883 h 50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104" h="508883">
                <a:moveTo>
                  <a:pt x="182880" y="508883"/>
                </a:moveTo>
                <a:lnTo>
                  <a:pt x="636104" y="166977"/>
                </a:lnTo>
                <a:lnTo>
                  <a:pt x="500932" y="0"/>
                </a:lnTo>
                <a:lnTo>
                  <a:pt x="0" y="111318"/>
                </a:lnTo>
                <a:lnTo>
                  <a:pt x="15903" y="286247"/>
                </a:lnTo>
                <a:lnTo>
                  <a:pt x="182880" y="508883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32" name="Vrije vorm: vorm 31">
            <a:extLst>
              <a:ext uri="{FF2B5EF4-FFF2-40B4-BE49-F238E27FC236}">
                <a16:creationId xmlns:a16="http://schemas.microsoft.com/office/drawing/2014/main" id="{C0BA0F25-A6D2-48A4-80D4-B4D691DA8F19}"/>
              </a:ext>
            </a:extLst>
          </p:cNvPr>
          <p:cNvSpPr/>
          <p:nvPr/>
        </p:nvSpPr>
        <p:spPr>
          <a:xfrm>
            <a:off x="7759223" y="2569959"/>
            <a:ext cx="439380" cy="295897"/>
          </a:xfrm>
          <a:custGeom>
            <a:avLst/>
            <a:gdLst>
              <a:gd name="connsiteX0" fmla="*/ 850790 w 1486894"/>
              <a:gd name="connsiteY0" fmla="*/ 1351721 h 1351721"/>
              <a:gd name="connsiteX1" fmla="*/ 588397 w 1486894"/>
              <a:gd name="connsiteY1" fmla="*/ 1319916 h 1351721"/>
              <a:gd name="connsiteX2" fmla="*/ 206734 w 1486894"/>
              <a:gd name="connsiteY2" fmla="*/ 1311965 h 1351721"/>
              <a:gd name="connsiteX3" fmla="*/ 238539 w 1486894"/>
              <a:gd name="connsiteY3" fmla="*/ 1009815 h 1351721"/>
              <a:gd name="connsiteX4" fmla="*/ 0 w 1486894"/>
              <a:gd name="connsiteY4" fmla="*/ 699714 h 1351721"/>
              <a:gd name="connsiteX5" fmla="*/ 636104 w 1486894"/>
              <a:gd name="connsiteY5" fmla="*/ 278295 h 1351721"/>
              <a:gd name="connsiteX6" fmla="*/ 985962 w 1486894"/>
              <a:gd name="connsiteY6" fmla="*/ 15902 h 1351721"/>
              <a:gd name="connsiteX7" fmla="*/ 1121134 w 1486894"/>
              <a:gd name="connsiteY7" fmla="*/ 0 h 1351721"/>
              <a:gd name="connsiteX8" fmla="*/ 1208598 w 1486894"/>
              <a:gd name="connsiteY8" fmla="*/ 47708 h 1351721"/>
              <a:gd name="connsiteX9" fmla="*/ 1304014 w 1486894"/>
              <a:gd name="connsiteY9" fmla="*/ 111318 h 1351721"/>
              <a:gd name="connsiteX10" fmla="*/ 1383527 w 1486894"/>
              <a:gd name="connsiteY10" fmla="*/ 246490 h 1351721"/>
              <a:gd name="connsiteX11" fmla="*/ 1486894 w 1486894"/>
              <a:gd name="connsiteY11" fmla="*/ 389614 h 1351721"/>
              <a:gd name="connsiteX12" fmla="*/ 962108 w 1486894"/>
              <a:gd name="connsiteY12" fmla="*/ 747422 h 1351721"/>
              <a:gd name="connsiteX13" fmla="*/ 850790 w 1486894"/>
              <a:gd name="connsiteY13" fmla="*/ 1351721 h 135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6894" h="1351721">
                <a:moveTo>
                  <a:pt x="850790" y="1351721"/>
                </a:moveTo>
                <a:lnTo>
                  <a:pt x="588397" y="1319916"/>
                </a:lnTo>
                <a:lnTo>
                  <a:pt x="206734" y="1311965"/>
                </a:lnTo>
                <a:lnTo>
                  <a:pt x="238539" y="1009815"/>
                </a:lnTo>
                <a:lnTo>
                  <a:pt x="0" y="699714"/>
                </a:lnTo>
                <a:lnTo>
                  <a:pt x="636104" y="278295"/>
                </a:lnTo>
                <a:lnTo>
                  <a:pt x="985962" y="15902"/>
                </a:lnTo>
                <a:lnTo>
                  <a:pt x="1121134" y="0"/>
                </a:lnTo>
                <a:lnTo>
                  <a:pt x="1208598" y="47708"/>
                </a:lnTo>
                <a:lnTo>
                  <a:pt x="1304014" y="111318"/>
                </a:lnTo>
                <a:lnTo>
                  <a:pt x="1383527" y="246490"/>
                </a:lnTo>
                <a:lnTo>
                  <a:pt x="1486894" y="389614"/>
                </a:lnTo>
                <a:lnTo>
                  <a:pt x="962108" y="747422"/>
                </a:lnTo>
                <a:lnTo>
                  <a:pt x="850790" y="1351721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E366CD7D-041A-4C57-8184-5D5AC71AC76B}"/>
              </a:ext>
            </a:extLst>
          </p:cNvPr>
          <p:cNvGrpSpPr/>
          <p:nvPr/>
        </p:nvGrpSpPr>
        <p:grpSpPr>
          <a:xfrm>
            <a:off x="7810141" y="4918074"/>
            <a:ext cx="318405" cy="379095"/>
            <a:chOff x="8010515" y="4233098"/>
            <a:chExt cx="318405" cy="379095"/>
          </a:xfrm>
        </p:grpSpPr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AFAB02BB-B699-4891-BFAF-F136C825BEBF}"/>
                </a:ext>
              </a:extLst>
            </p:cNvPr>
            <p:cNvSpPr/>
            <p:nvPr/>
          </p:nvSpPr>
          <p:spPr>
            <a:xfrm>
              <a:off x="8010515" y="4270581"/>
              <a:ext cx="292201" cy="341612"/>
            </a:xfrm>
            <a:custGeom>
              <a:avLst/>
              <a:gdLst>
                <a:gd name="connsiteX0" fmla="*/ 0 w 946205"/>
                <a:gd name="connsiteY0" fmla="*/ 270344 h 1017767"/>
                <a:gd name="connsiteX1" fmla="*/ 373711 w 946205"/>
                <a:gd name="connsiteY1" fmla="*/ 0 h 1017767"/>
                <a:gd name="connsiteX2" fmla="*/ 946205 w 946205"/>
                <a:gd name="connsiteY2" fmla="*/ 707666 h 1017767"/>
                <a:gd name="connsiteX3" fmla="*/ 564543 w 946205"/>
                <a:gd name="connsiteY3" fmla="*/ 1017767 h 1017767"/>
                <a:gd name="connsiteX4" fmla="*/ 0 w 946205"/>
                <a:gd name="connsiteY4" fmla="*/ 270344 h 101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205" h="1017767">
                  <a:moveTo>
                    <a:pt x="0" y="270344"/>
                  </a:moveTo>
                  <a:lnTo>
                    <a:pt x="373711" y="0"/>
                  </a:lnTo>
                  <a:lnTo>
                    <a:pt x="946205" y="707666"/>
                  </a:lnTo>
                  <a:lnTo>
                    <a:pt x="564543" y="1017767"/>
                  </a:lnTo>
                  <a:lnTo>
                    <a:pt x="0" y="270344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34" name="Tekstvak 10">
              <a:extLst>
                <a:ext uri="{FF2B5EF4-FFF2-40B4-BE49-F238E27FC236}">
                  <a16:creationId xmlns:a16="http://schemas.microsoft.com/office/drawing/2014/main" id="{6DD05DEF-7984-4FA0-B361-F28C84231BC9}"/>
                </a:ext>
              </a:extLst>
            </p:cNvPr>
            <p:cNvSpPr txBox="1"/>
            <p:nvPr/>
          </p:nvSpPr>
          <p:spPr>
            <a:xfrm>
              <a:off x="8096333" y="4233098"/>
              <a:ext cx="232587" cy="20828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l-NL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D27F162E-67DF-49A3-A57D-C9B193C97616}"/>
              </a:ext>
            </a:extLst>
          </p:cNvPr>
          <p:cNvGrpSpPr/>
          <p:nvPr/>
        </p:nvGrpSpPr>
        <p:grpSpPr>
          <a:xfrm>
            <a:off x="7783325" y="3502220"/>
            <a:ext cx="316788" cy="295897"/>
            <a:chOff x="7965693" y="3828789"/>
            <a:chExt cx="316788" cy="295897"/>
          </a:xfrm>
        </p:grpSpPr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057C8A9B-F6C1-46C0-A992-A662FAD60683}"/>
                </a:ext>
              </a:extLst>
            </p:cNvPr>
            <p:cNvSpPr/>
            <p:nvPr/>
          </p:nvSpPr>
          <p:spPr>
            <a:xfrm>
              <a:off x="7965693" y="3828789"/>
              <a:ext cx="316788" cy="295897"/>
            </a:xfrm>
            <a:custGeom>
              <a:avLst/>
              <a:gdLst>
                <a:gd name="connsiteX0" fmla="*/ 0 w 946205"/>
                <a:gd name="connsiteY0" fmla="*/ 270344 h 1017767"/>
                <a:gd name="connsiteX1" fmla="*/ 373711 w 946205"/>
                <a:gd name="connsiteY1" fmla="*/ 0 h 1017767"/>
                <a:gd name="connsiteX2" fmla="*/ 946205 w 946205"/>
                <a:gd name="connsiteY2" fmla="*/ 707666 h 1017767"/>
                <a:gd name="connsiteX3" fmla="*/ 564543 w 946205"/>
                <a:gd name="connsiteY3" fmla="*/ 1017767 h 1017767"/>
                <a:gd name="connsiteX4" fmla="*/ 0 w 946205"/>
                <a:gd name="connsiteY4" fmla="*/ 270344 h 101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205" h="1017767">
                  <a:moveTo>
                    <a:pt x="0" y="270344"/>
                  </a:moveTo>
                  <a:lnTo>
                    <a:pt x="373711" y="0"/>
                  </a:lnTo>
                  <a:lnTo>
                    <a:pt x="946205" y="707666"/>
                  </a:lnTo>
                  <a:lnTo>
                    <a:pt x="564543" y="1017767"/>
                  </a:lnTo>
                  <a:lnTo>
                    <a:pt x="0" y="270344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8" name="Tekstvak 9">
              <a:extLst>
                <a:ext uri="{FF2B5EF4-FFF2-40B4-BE49-F238E27FC236}">
                  <a16:creationId xmlns:a16="http://schemas.microsoft.com/office/drawing/2014/main" id="{081012EF-D8EA-4E5C-8C43-46FF82380618}"/>
                </a:ext>
              </a:extLst>
            </p:cNvPr>
            <p:cNvSpPr txBox="1"/>
            <p:nvPr/>
          </p:nvSpPr>
          <p:spPr>
            <a:xfrm>
              <a:off x="8073101" y="3888099"/>
              <a:ext cx="176361" cy="19910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l-NL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26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8F8B63C1-DCE1-44DF-9A88-9A3053BFA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35" t="10904" r="6747" b="34577"/>
          <a:stretch/>
        </p:blipFill>
        <p:spPr bwMode="auto">
          <a:xfrm>
            <a:off x="7752184" y="2046290"/>
            <a:ext cx="3989548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7D9054-8B43-4287-8DCA-27770E608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Kaveluitgifte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Vrije sector kavels en 2^1-kap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D06210-3780-4DB6-BAB3-AEE5D1690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6290"/>
            <a:ext cx="6986177" cy="4319587"/>
          </a:xfrm>
        </p:spPr>
        <p:txBody>
          <a:bodyPr/>
          <a:lstStyle/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Kavels worden uitgegeven door de gemeente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Voorgestelde grondprijs € 210,- per m2 excl. BTW kosten koper 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Kavels zijn alleen beschikbaar voor zelfbewoning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Kavels mogen in basis niet worden doorverkocht (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antispeculatiebeding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Bouweisen uit het bestemmingsplan en beeldkwaliteitsplan gelden (bv max goot hoogte: 6,5 m) 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Middels loting door notaris wordt de volgorde van keuze bepaald (1 inschrijving per gezin)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Datums en procedure worden nog nader bekend gemaakt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Inschrijving als “duo” voor 2^1-kavels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Inschrijving als “individu” voor 2^1 kavels en vrije sector kavels</a:t>
            </a:r>
          </a:p>
          <a:p>
            <a:endParaRPr lang="nl-NL" sz="2800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EBBBBFF-B1C4-4AA8-9C5A-FA52403C60EB}"/>
              </a:ext>
            </a:extLst>
          </p:cNvPr>
          <p:cNvSpPr/>
          <p:nvPr/>
        </p:nvSpPr>
        <p:spPr>
          <a:xfrm>
            <a:off x="9420541" y="3745631"/>
            <a:ext cx="643093" cy="849817"/>
          </a:xfrm>
          <a:custGeom>
            <a:avLst/>
            <a:gdLst>
              <a:gd name="connsiteX0" fmla="*/ 556592 w 556592"/>
              <a:gd name="connsiteY0" fmla="*/ 524786 h 699715"/>
              <a:gd name="connsiteX1" fmla="*/ 262393 w 556592"/>
              <a:gd name="connsiteY1" fmla="*/ 699715 h 699715"/>
              <a:gd name="connsiteX2" fmla="*/ 0 w 556592"/>
              <a:gd name="connsiteY2" fmla="*/ 500932 h 699715"/>
              <a:gd name="connsiteX3" fmla="*/ 143124 w 556592"/>
              <a:gd name="connsiteY3" fmla="*/ 0 h 699715"/>
              <a:gd name="connsiteX4" fmla="*/ 437322 w 556592"/>
              <a:gd name="connsiteY4" fmla="*/ 286247 h 699715"/>
              <a:gd name="connsiteX5" fmla="*/ 556592 w 556592"/>
              <a:gd name="connsiteY5" fmla="*/ 524786 h 69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592" h="699715">
                <a:moveTo>
                  <a:pt x="556592" y="524786"/>
                </a:moveTo>
                <a:lnTo>
                  <a:pt x="262393" y="699715"/>
                </a:lnTo>
                <a:lnTo>
                  <a:pt x="0" y="500932"/>
                </a:lnTo>
                <a:lnTo>
                  <a:pt x="143124" y="0"/>
                </a:lnTo>
                <a:lnTo>
                  <a:pt x="437322" y="286247"/>
                </a:lnTo>
                <a:lnTo>
                  <a:pt x="556592" y="524786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2F0037AB-A64D-41AB-A31C-6445800B6D75}"/>
              </a:ext>
            </a:extLst>
          </p:cNvPr>
          <p:cNvSpPr/>
          <p:nvPr/>
        </p:nvSpPr>
        <p:spPr>
          <a:xfrm>
            <a:off x="7905878" y="3568750"/>
            <a:ext cx="699813" cy="747619"/>
          </a:xfrm>
          <a:custGeom>
            <a:avLst/>
            <a:gdLst>
              <a:gd name="connsiteX0" fmla="*/ 516835 w 556592"/>
              <a:gd name="connsiteY0" fmla="*/ 604300 h 604300"/>
              <a:gd name="connsiteX1" fmla="*/ 556592 w 556592"/>
              <a:gd name="connsiteY1" fmla="*/ 294199 h 604300"/>
              <a:gd name="connsiteX2" fmla="*/ 357809 w 556592"/>
              <a:gd name="connsiteY2" fmla="*/ 0 h 604300"/>
              <a:gd name="connsiteX3" fmla="*/ 7952 w 556592"/>
              <a:gd name="connsiteY3" fmla="*/ 222637 h 604300"/>
              <a:gd name="connsiteX4" fmla="*/ 0 w 556592"/>
              <a:gd name="connsiteY4" fmla="*/ 333955 h 604300"/>
              <a:gd name="connsiteX5" fmla="*/ 39757 w 556592"/>
              <a:gd name="connsiteY5" fmla="*/ 461176 h 604300"/>
              <a:gd name="connsiteX6" fmla="*/ 159026 w 556592"/>
              <a:gd name="connsiteY6" fmla="*/ 572494 h 604300"/>
              <a:gd name="connsiteX7" fmla="*/ 381663 w 556592"/>
              <a:gd name="connsiteY7" fmla="*/ 596348 h 604300"/>
              <a:gd name="connsiteX8" fmla="*/ 516835 w 556592"/>
              <a:gd name="connsiteY8" fmla="*/ 604300 h 60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592" h="604300">
                <a:moveTo>
                  <a:pt x="516835" y="604300"/>
                </a:moveTo>
                <a:lnTo>
                  <a:pt x="556592" y="294199"/>
                </a:lnTo>
                <a:lnTo>
                  <a:pt x="357809" y="0"/>
                </a:lnTo>
                <a:lnTo>
                  <a:pt x="7952" y="222637"/>
                </a:lnTo>
                <a:lnTo>
                  <a:pt x="0" y="333955"/>
                </a:lnTo>
                <a:lnTo>
                  <a:pt x="39757" y="461176"/>
                </a:lnTo>
                <a:lnTo>
                  <a:pt x="159026" y="572494"/>
                </a:lnTo>
                <a:lnTo>
                  <a:pt x="381663" y="596348"/>
                </a:lnTo>
                <a:lnTo>
                  <a:pt x="516835" y="604300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2BCE0878-204A-4DFB-9B7E-B71DA80F8454}"/>
              </a:ext>
            </a:extLst>
          </p:cNvPr>
          <p:cNvSpPr/>
          <p:nvPr/>
        </p:nvSpPr>
        <p:spPr>
          <a:xfrm>
            <a:off x="10166689" y="2240174"/>
            <a:ext cx="799672" cy="629698"/>
          </a:xfrm>
          <a:custGeom>
            <a:avLst/>
            <a:gdLst>
              <a:gd name="connsiteX0" fmla="*/ 182880 w 636104"/>
              <a:gd name="connsiteY0" fmla="*/ 508883 h 508883"/>
              <a:gd name="connsiteX1" fmla="*/ 636104 w 636104"/>
              <a:gd name="connsiteY1" fmla="*/ 166977 h 508883"/>
              <a:gd name="connsiteX2" fmla="*/ 500932 w 636104"/>
              <a:gd name="connsiteY2" fmla="*/ 0 h 508883"/>
              <a:gd name="connsiteX3" fmla="*/ 0 w 636104"/>
              <a:gd name="connsiteY3" fmla="*/ 111318 h 508883"/>
              <a:gd name="connsiteX4" fmla="*/ 15903 w 636104"/>
              <a:gd name="connsiteY4" fmla="*/ 286247 h 508883"/>
              <a:gd name="connsiteX5" fmla="*/ 182880 w 636104"/>
              <a:gd name="connsiteY5" fmla="*/ 508883 h 50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104" h="508883">
                <a:moveTo>
                  <a:pt x="182880" y="508883"/>
                </a:moveTo>
                <a:lnTo>
                  <a:pt x="636104" y="166977"/>
                </a:lnTo>
                <a:lnTo>
                  <a:pt x="500932" y="0"/>
                </a:lnTo>
                <a:lnTo>
                  <a:pt x="0" y="111318"/>
                </a:lnTo>
                <a:lnTo>
                  <a:pt x="15903" y="286247"/>
                </a:lnTo>
                <a:lnTo>
                  <a:pt x="182880" y="508883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DD2E5B93-58F9-4066-A147-AC342FC6BEBC}"/>
              </a:ext>
            </a:extLst>
          </p:cNvPr>
          <p:cNvSpPr/>
          <p:nvPr/>
        </p:nvSpPr>
        <p:spPr>
          <a:xfrm>
            <a:off x="8326085" y="2673337"/>
            <a:ext cx="1870162" cy="1672905"/>
          </a:xfrm>
          <a:custGeom>
            <a:avLst/>
            <a:gdLst>
              <a:gd name="connsiteX0" fmla="*/ 850790 w 1486894"/>
              <a:gd name="connsiteY0" fmla="*/ 1351721 h 1351721"/>
              <a:gd name="connsiteX1" fmla="*/ 588397 w 1486894"/>
              <a:gd name="connsiteY1" fmla="*/ 1319916 h 1351721"/>
              <a:gd name="connsiteX2" fmla="*/ 206734 w 1486894"/>
              <a:gd name="connsiteY2" fmla="*/ 1311965 h 1351721"/>
              <a:gd name="connsiteX3" fmla="*/ 238539 w 1486894"/>
              <a:gd name="connsiteY3" fmla="*/ 1009815 h 1351721"/>
              <a:gd name="connsiteX4" fmla="*/ 0 w 1486894"/>
              <a:gd name="connsiteY4" fmla="*/ 699714 h 1351721"/>
              <a:gd name="connsiteX5" fmla="*/ 636104 w 1486894"/>
              <a:gd name="connsiteY5" fmla="*/ 278295 h 1351721"/>
              <a:gd name="connsiteX6" fmla="*/ 985962 w 1486894"/>
              <a:gd name="connsiteY6" fmla="*/ 15902 h 1351721"/>
              <a:gd name="connsiteX7" fmla="*/ 1121134 w 1486894"/>
              <a:gd name="connsiteY7" fmla="*/ 0 h 1351721"/>
              <a:gd name="connsiteX8" fmla="*/ 1208598 w 1486894"/>
              <a:gd name="connsiteY8" fmla="*/ 47708 h 1351721"/>
              <a:gd name="connsiteX9" fmla="*/ 1304014 w 1486894"/>
              <a:gd name="connsiteY9" fmla="*/ 111318 h 1351721"/>
              <a:gd name="connsiteX10" fmla="*/ 1383527 w 1486894"/>
              <a:gd name="connsiteY10" fmla="*/ 246490 h 1351721"/>
              <a:gd name="connsiteX11" fmla="*/ 1486894 w 1486894"/>
              <a:gd name="connsiteY11" fmla="*/ 389614 h 1351721"/>
              <a:gd name="connsiteX12" fmla="*/ 962108 w 1486894"/>
              <a:gd name="connsiteY12" fmla="*/ 747422 h 1351721"/>
              <a:gd name="connsiteX13" fmla="*/ 850790 w 1486894"/>
              <a:gd name="connsiteY13" fmla="*/ 1351721 h 135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6894" h="1351721">
                <a:moveTo>
                  <a:pt x="850790" y="1351721"/>
                </a:moveTo>
                <a:lnTo>
                  <a:pt x="588397" y="1319916"/>
                </a:lnTo>
                <a:lnTo>
                  <a:pt x="206734" y="1311965"/>
                </a:lnTo>
                <a:lnTo>
                  <a:pt x="238539" y="1009815"/>
                </a:lnTo>
                <a:lnTo>
                  <a:pt x="0" y="699714"/>
                </a:lnTo>
                <a:lnTo>
                  <a:pt x="636104" y="278295"/>
                </a:lnTo>
                <a:lnTo>
                  <a:pt x="985962" y="15902"/>
                </a:lnTo>
                <a:lnTo>
                  <a:pt x="1121134" y="0"/>
                </a:lnTo>
                <a:lnTo>
                  <a:pt x="1208598" y="47708"/>
                </a:lnTo>
                <a:lnTo>
                  <a:pt x="1304014" y="111318"/>
                </a:lnTo>
                <a:lnTo>
                  <a:pt x="1383527" y="246490"/>
                </a:lnTo>
                <a:lnTo>
                  <a:pt x="1486894" y="389614"/>
                </a:lnTo>
                <a:lnTo>
                  <a:pt x="962108" y="747422"/>
                </a:lnTo>
                <a:lnTo>
                  <a:pt x="850790" y="1351721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07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3208D-16B8-452D-9818-F19F63E3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Kaveluitgifte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blok starterswoningen en LLB-woningen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FCCA41-8C47-4893-833F-51526B6A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6290"/>
            <a:ext cx="7142584" cy="4319587"/>
          </a:xfrm>
        </p:spPr>
        <p:txBody>
          <a:bodyPr/>
          <a:lstStyle/>
          <a:p>
            <a:pPr marL="0" indent="0">
              <a:buNone/>
            </a:pPr>
            <a:r>
              <a:rPr lang="nl-NL" sz="1800" u="sng" dirty="0">
                <a:latin typeface="Arial" panose="020B0604020202020204" pitchFamily="34" charset="0"/>
                <a:cs typeface="Arial" panose="020B0604020202020204" pitchFamily="34" charset="0"/>
              </a:rPr>
              <a:t>Optie 1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Geïnteresseerden verenigen zich in een CPO-groep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Kavels worden uitgegeven aan de leden van de CPO-groep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CPO-groep gaat zelf op zoek naar architect, constructeur en aannemer en geeft opdracht voor de uitwerking en realisatie</a:t>
            </a:r>
          </a:p>
          <a:p>
            <a:endParaRPr lang="nl-NL" dirty="0"/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DE9D45AD-64B8-414E-A43B-F519FA762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82" t="12122" r="5388" b="34722"/>
          <a:stretch/>
        </p:blipFill>
        <p:spPr bwMode="auto">
          <a:xfrm>
            <a:off x="7739928" y="2132856"/>
            <a:ext cx="4104456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BF006F76-95E7-4A99-9B7A-26274EFDCD2D}"/>
              </a:ext>
            </a:extLst>
          </p:cNvPr>
          <p:cNvSpPr/>
          <p:nvPr/>
        </p:nvSpPr>
        <p:spPr>
          <a:xfrm>
            <a:off x="9551209" y="3313304"/>
            <a:ext cx="1060105" cy="1062861"/>
          </a:xfrm>
          <a:custGeom>
            <a:avLst/>
            <a:gdLst>
              <a:gd name="connsiteX0" fmla="*/ 389614 w 842838"/>
              <a:gd name="connsiteY0" fmla="*/ 0 h 858741"/>
              <a:gd name="connsiteX1" fmla="*/ 23854 w 842838"/>
              <a:gd name="connsiteY1" fmla="*/ 302150 h 858741"/>
              <a:gd name="connsiteX2" fmla="*/ 0 w 842838"/>
              <a:gd name="connsiteY2" fmla="*/ 349858 h 858741"/>
              <a:gd name="connsiteX3" fmla="*/ 103367 w 842838"/>
              <a:gd name="connsiteY3" fmla="*/ 453225 h 858741"/>
              <a:gd name="connsiteX4" fmla="*/ 333955 w 842838"/>
              <a:gd name="connsiteY4" fmla="*/ 659959 h 858741"/>
              <a:gd name="connsiteX5" fmla="*/ 453224 w 842838"/>
              <a:gd name="connsiteY5" fmla="*/ 858741 h 858741"/>
              <a:gd name="connsiteX6" fmla="*/ 842838 w 842838"/>
              <a:gd name="connsiteY6" fmla="*/ 604299 h 858741"/>
              <a:gd name="connsiteX7" fmla="*/ 389614 w 842838"/>
              <a:gd name="connsiteY7" fmla="*/ 0 h 85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838" h="858741">
                <a:moveTo>
                  <a:pt x="389614" y="0"/>
                </a:moveTo>
                <a:lnTo>
                  <a:pt x="23854" y="302150"/>
                </a:lnTo>
                <a:lnTo>
                  <a:pt x="0" y="349858"/>
                </a:lnTo>
                <a:lnTo>
                  <a:pt x="103367" y="453225"/>
                </a:lnTo>
                <a:lnTo>
                  <a:pt x="333955" y="659959"/>
                </a:lnTo>
                <a:lnTo>
                  <a:pt x="453224" y="858741"/>
                </a:lnTo>
                <a:lnTo>
                  <a:pt x="842838" y="604299"/>
                </a:lnTo>
                <a:lnTo>
                  <a:pt x="389614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3513457-CC60-4EF5-99D4-1DC77D9601B3}"/>
              </a:ext>
            </a:extLst>
          </p:cNvPr>
          <p:cNvSpPr/>
          <p:nvPr/>
        </p:nvSpPr>
        <p:spPr>
          <a:xfrm>
            <a:off x="10512254" y="2542101"/>
            <a:ext cx="1190321" cy="1259396"/>
          </a:xfrm>
          <a:custGeom>
            <a:avLst/>
            <a:gdLst>
              <a:gd name="connsiteX0" fmla="*/ 0 w 946205"/>
              <a:gd name="connsiteY0" fmla="*/ 270344 h 1017767"/>
              <a:gd name="connsiteX1" fmla="*/ 373711 w 946205"/>
              <a:gd name="connsiteY1" fmla="*/ 0 h 1017767"/>
              <a:gd name="connsiteX2" fmla="*/ 946205 w 946205"/>
              <a:gd name="connsiteY2" fmla="*/ 707666 h 1017767"/>
              <a:gd name="connsiteX3" fmla="*/ 564543 w 946205"/>
              <a:gd name="connsiteY3" fmla="*/ 1017767 h 1017767"/>
              <a:gd name="connsiteX4" fmla="*/ 0 w 946205"/>
              <a:gd name="connsiteY4" fmla="*/ 270344 h 101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205" h="1017767">
                <a:moveTo>
                  <a:pt x="0" y="270344"/>
                </a:moveTo>
                <a:lnTo>
                  <a:pt x="373711" y="0"/>
                </a:lnTo>
                <a:lnTo>
                  <a:pt x="946205" y="707666"/>
                </a:lnTo>
                <a:lnTo>
                  <a:pt x="564543" y="1017767"/>
                </a:lnTo>
                <a:lnTo>
                  <a:pt x="0" y="27034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53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200CA-50F6-4CE6-8DC1-5CC0B0DD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Kaveluitgifte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blok starterswoningen en LLB-woningen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DCF585-4EB3-4EB8-B199-542DBA85F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6290"/>
            <a:ext cx="6928767" cy="4319587"/>
          </a:xfrm>
        </p:spPr>
        <p:txBody>
          <a:bodyPr/>
          <a:lstStyle/>
          <a:p>
            <a:pPr marL="0" indent="0">
              <a:buNone/>
            </a:pPr>
            <a:r>
              <a:rPr lang="nl-NL" sz="1800" u="sng" dirty="0">
                <a:latin typeface="Arial" panose="020B0604020202020204" pitchFamily="34" charset="0"/>
                <a:cs typeface="Arial" panose="020B0604020202020204" pitchFamily="34" charset="0"/>
              </a:rPr>
              <a:t>Optie 2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Gemeente zal de vraag uitzetten in de markt en zal uiteindelijk de opdracht gunnen o.b.v. vooraf gestelde gunningsvoorwaarden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De ontwikkelaar zal projectmatig gebouwde woningen sleutel klaar in de verkoop zetten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Gemeente kan geen eisen stellen aan wie de woningen verkocht mogen worden. 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Tijdelijke aanduiding voor inhoud 3">
            <a:extLst>
              <a:ext uri="{FF2B5EF4-FFF2-40B4-BE49-F238E27FC236}">
                <a16:creationId xmlns:a16="http://schemas.microsoft.com/office/drawing/2014/main" id="{F897FCE3-8EF8-4245-B58A-9F695574F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82" t="12122" r="5388" b="34722"/>
          <a:stretch/>
        </p:blipFill>
        <p:spPr bwMode="auto">
          <a:xfrm>
            <a:off x="7739928" y="2132856"/>
            <a:ext cx="4104456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B9D86F17-3DA1-46F1-B0A6-6BC227063E11}"/>
              </a:ext>
            </a:extLst>
          </p:cNvPr>
          <p:cNvSpPr/>
          <p:nvPr/>
        </p:nvSpPr>
        <p:spPr>
          <a:xfrm>
            <a:off x="9551209" y="3313304"/>
            <a:ext cx="1060105" cy="1062861"/>
          </a:xfrm>
          <a:custGeom>
            <a:avLst/>
            <a:gdLst>
              <a:gd name="connsiteX0" fmla="*/ 389614 w 842838"/>
              <a:gd name="connsiteY0" fmla="*/ 0 h 858741"/>
              <a:gd name="connsiteX1" fmla="*/ 23854 w 842838"/>
              <a:gd name="connsiteY1" fmla="*/ 302150 h 858741"/>
              <a:gd name="connsiteX2" fmla="*/ 0 w 842838"/>
              <a:gd name="connsiteY2" fmla="*/ 349858 h 858741"/>
              <a:gd name="connsiteX3" fmla="*/ 103367 w 842838"/>
              <a:gd name="connsiteY3" fmla="*/ 453225 h 858741"/>
              <a:gd name="connsiteX4" fmla="*/ 333955 w 842838"/>
              <a:gd name="connsiteY4" fmla="*/ 659959 h 858741"/>
              <a:gd name="connsiteX5" fmla="*/ 453224 w 842838"/>
              <a:gd name="connsiteY5" fmla="*/ 858741 h 858741"/>
              <a:gd name="connsiteX6" fmla="*/ 842838 w 842838"/>
              <a:gd name="connsiteY6" fmla="*/ 604299 h 858741"/>
              <a:gd name="connsiteX7" fmla="*/ 389614 w 842838"/>
              <a:gd name="connsiteY7" fmla="*/ 0 h 85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838" h="858741">
                <a:moveTo>
                  <a:pt x="389614" y="0"/>
                </a:moveTo>
                <a:lnTo>
                  <a:pt x="23854" y="302150"/>
                </a:lnTo>
                <a:lnTo>
                  <a:pt x="0" y="349858"/>
                </a:lnTo>
                <a:lnTo>
                  <a:pt x="103367" y="453225"/>
                </a:lnTo>
                <a:lnTo>
                  <a:pt x="333955" y="659959"/>
                </a:lnTo>
                <a:lnTo>
                  <a:pt x="453224" y="858741"/>
                </a:lnTo>
                <a:lnTo>
                  <a:pt x="842838" y="604299"/>
                </a:lnTo>
                <a:lnTo>
                  <a:pt x="389614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4CA7B3D6-D87D-41BE-9511-4B7D939949CF}"/>
              </a:ext>
            </a:extLst>
          </p:cNvPr>
          <p:cNvSpPr/>
          <p:nvPr/>
        </p:nvSpPr>
        <p:spPr>
          <a:xfrm>
            <a:off x="10512254" y="2542101"/>
            <a:ext cx="1190321" cy="1259396"/>
          </a:xfrm>
          <a:custGeom>
            <a:avLst/>
            <a:gdLst>
              <a:gd name="connsiteX0" fmla="*/ 0 w 946205"/>
              <a:gd name="connsiteY0" fmla="*/ 270344 h 1017767"/>
              <a:gd name="connsiteX1" fmla="*/ 373711 w 946205"/>
              <a:gd name="connsiteY1" fmla="*/ 0 h 1017767"/>
              <a:gd name="connsiteX2" fmla="*/ 946205 w 946205"/>
              <a:gd name="connsiteY2" fmla="*/ 707666 h 1017767"/>
              <a:gd name="connsiteX3" fmla="*/ 564543 w 946205"/>
              <a:gd name="connsiteY3" fmla="*/ 1017767 h 1017767"/>
              <a:gd name="connsiteX4" fmla="*/ 0 w 946205"/>
              <a:gd name="connsiteY4" fmla="*/ 270344 h 101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205" h="1017767">
                <a:moveTo>
                  <a:pt x="0" y="270344"/>
                </a:moveTo>
                <a:lnTo>
                  <a:pt x="373711" y="0"/>
                </a:lnTo>
                <a:lnTo>
                  <a:pt x="946205" y="707666"/>
                </a:lnTo>
                <a:lnTo>
                  <a:pt x="564543" y="1017767"/>
                </a:lnTo>
                <a:lnTo>
                  <a:pt x="0" y="27034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37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AF7E4-16E7-4CA6-B8FE-AC772FC3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Planning bestemmingswijziging / realisatie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A8F994-672E-46C0-BAC8-F9EA584A5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238375" algn="l"/>
              </a:tabLst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Jan 2023	Wijzigingsplan ligt ter inzage tot en met 12 jan 2023 (verlengd i.v.m. publicatiefout)</a:t>
            </a:r>
          </a:p>
          <a:p>
            <a:pPr>
              <a:tabLst>
                <a:tab pos="2238375" algn="l"/>
              </a:tabLst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…. 	Resterende vervolgonderzoeken zijn opgestart (stikstof, archeologie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defTabSz="628650">
              <a:tabLst>
                <a:tab pos="2238375" algn="l"/>
              </a:tabLst>
            </a:pP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Febr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2023 	Vaststelling wijzigingsplan door het college</a:t>
            </a:r>
          </a:p>
          <a:p>
            <a:pPr defTabSz="628650">
              <a:tabLst>
                <a:tab pos="2238375" algn="l"/>
              </a:tabLst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30 mrt 2023 	Onherroepelijke bestemming (afhankelijk van beroep)</a:t>
            </a:r>
          </a:p>
          <a:p>
            <a:pPr marL="0" indent="0" defTabSz="628650">
              <a:buNone/>
              <a:tabLst>
                <a:tab pos="2238375" algn="l"/>
              </a:tabLst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28650">
              <a:tabLst>
                <a:tab pos="2238375" algn="l"/>
              </a:tabLst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Q4 2023 	Start bouwrijp maken </a:t>
            </a:r>
          </a:p>
          <a:p>
            <a:pPr defTabSz="628650">
              <a:tabLst>
                <a:tab pos="2238375" algn="l"/>
              </a:tabLst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Eind 2023	Uitgifte kavels</a:t>
            </a:r>
          </a:p>
          <a:p>
            <a:pPr defTabSz="628650">
              <a:tabLst>
                <a:tab pos="2238375" algn="l"/>
              </a:tabLst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Medio 2023	Inrichting speelterrein bepalen i.o.m. belanghebbenden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7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40E1B-D550-456F-844B-05DAB02B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Planning kaveluitgifte en vorming CPO-initiatief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F3B7DB-1385-4BDB-902A-A3E90C929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Tot 24 feb 2023	Aanmelden voor interesse CPO-ontwikkeling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Feb / april 2023	Vormgeven CPO-vereniging door leden 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April / mei 2023	Duidelijkheid over de wijze van uitgifte en behoefte van eventuele CPO-initiatief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mei 2023		Besluit college over gunning aan CPO-initiatief 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Mei / juni 2023 	Bepalen inrichting speelterrein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Juli / aug 2023	Toewijzing/loting (overige) kavels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Q3 2023		Start bouwrijp maken plangebied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Q4 2023		Uitgifte kavels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….			Woonrijp maken en inrichten speelterrein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Bovenstaande planning is afhankelijk van datum van een onherroepelijk bestemmingsplan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2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40E1B-D550-456F-844B-05DAB02B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Collectief Particulier Opdrachtgeverschap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F3B7DB-1385-4BDB-902A-A3E90C929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Geïnteresseerden  / belangstellenden mogelijkheid zich te melden.</a:t>
            </a:r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stephan@wijontwikkelensamen.nl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Aanmelden tot uiterlijk 24 februari 2023 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Vaststellen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cpo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-initiatiefgroep.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Verzoek aan gemeente voor gunning van kavels aan CPO-groep.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Meer info door “Wij ontwikkelen Samen”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34800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">
  <a:themeElements>
    <a:clrScheme name="Aangepast 7">
      <a:dk1>
        <a:srgbClr val="FF6219"/>
      </a:dk1>
      <a:lt1>
        <a:srgbClr val="FFFFFF"/>
      </a:lt1>
      <a:dk2>
        <a:srgbClr val="5E6A71"/>
      </a:dk2>
      <a:lt2>
        <a:srgbClr val="EEECE1"/>
      </a:lt2>
      <a:accent1>
        <a:srgbClr val="79BB5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Beesel_16x9" id="{AC87CDB3-AC23-064D-ACB5-6838DC0E6272}" vid="{C2A8C6CF-CB8D-D942-9309-F45017164A24}"/>
    </a:ext>
  </a:extLst>
</a:theme>
</file>

<file path=ppt/theme/theme2.xml><?xml version="1.0" encoding="utf-8"?>
<a:theme xmlns:a="http://schemas.openxmlformats.org/drawingml/2006/main" name="2_Blank">
  <a:themeElements>
    <a:clrScheme name="Aangepast 7">
      <a:dk1>
        <a:srgbClr val="FF6219"/>
      </a:dk1>
      <a:lt1>
        <a:srgbClr val="FFFFFF"/>
      </a:lt1>
      <a:dk2>
        <a:srgbClr val="5E6A71"/>
      </a:dk2>
      <a:lt2>
        <a:srgbClr val="EEECE1"/>
      </a:lt2>
      <a:accent1>
        <a:srgbClr val="79BB5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Beesel_16x9" id="{AC87CDB3-AC23-064D-ACB5-6838DC0E6272}" vid="{C2A8C6CF-CB8D-D942-9309-F45017164A2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438</TotalTime>
  <Words>610</Words>
  <Application>Microsoft Office PowerPoint</Application>
  <PresentationFormat>Breedbeeld</PresentationFormat>
  <Paragraphs>97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1_Blank</vt:lpstr>
      <vt:lpstr>2_Blank</vt:lpstr>
      <vt:lpstr>Woningbouw  Heijackerstraat</vt:lpstr>
      <vt:lpstr>Opgehaalde concrete behoefte</vt:lpstr>
      <vt:lpstr>Kavelverdeling</vt:lpstr>
      <vt:lpstr>Kaveluitgifte Vrije sector kavels en 2^1-kap</vt:lpstr>
      <vt:lpstr>Kaveluitgifte blok starterswoningen en LLB-woningen</vt:lpstr>
      <vt:lpstr>Kaveluitgifte blok starterswoningen en LLB-woningen</vt:lpstr>
      <vt:lpstr>Planning bestemmingswijziging / realisatie</vt:lpstr>
      <vt:lpstr>Planning kaveluitgifte en vorming CPO-initiatief</vt:lpstr>
      <vt:lpstr>Collectief Particulier Opdrachtgeverschap</vt:lpstr>
    </vt:vector>
  </TitlesOfParts>
  <Company>Gemeente Beesel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Communicatie gemeente Beesel</dc:title>
  <dc:creator>nive</dc:creator>
  <cp:lastModifiedBy>Peelen, Bart</cp:lastModifiedBy>
  <cp:revision>27</cp:revision>
  <cp:lastPrinted>2022-11-29T09:14:53Z</cp:lastPrinted>
  <dcterms:created xsi:type="dcterms:W3CDTF">2021-01-14T10:16:01Z</dcterms:created>
  <dcterms:modified xsi:type="dcterms:W3CDTF">2022-11-30T09:46:38Z</dcterms:modified>
</cp:coreProperties>
</file>